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8" r:id="rId6"/>
    <p:sldId id="263" r:id="rId7"/>
    <p:sldId id="264" r:id="rId8"/>
    <p:sldId id="265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B0440-3DC4-49EF-B17F-1B38AE1B08F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5AEBC9A-9CE5-4DDE-B4DF-0D49D6D55141}">
      <dgm:prSet/>
      <dgm:spPr/>
      <dgm:t>
        <a:bodyPr/>
        <a:lstStyle/>
        <a:p>
          <a:r>
            <a:rPr lang="nl-NL" dirty="0"/>
            <a:t>Het recht en wetgeving</a:t>
          </a:r>
          <a:endParaRPr lang="en-US" dirty="0"/>
        </a:p>
      </dgm:t>
    </dgm:pt>
    <dgm:pt modelId="{214F5619-A24E-469F-A48B-34BD2A611FAE}" type="parTrans" cxnId="{749CA014-797F-409A-AD27-0F6F9CBFDD59}">
      <dgm:prSet/>
      <dgm:spPr/>
      <dgm:t>
        <a:bodyPr/>
        <a:lstStyle/>
        <a:p>
          <a:endParaRPr lang="en-US"/>
        </a:p>
      </dgm:t>
    </dgm:pt>
    <dgm:pt modelId="{85826032-13A7-47CF-9895-D0FD32A2DF6B}" type="sibTrans" cxnId="{749CA014-797F-409A-AD27-0F6F9CBFDD59}">
      <dgm:prSet/>
      <dgm:spPr/>
      <dgm:t>
        <a:bodyPr/>
        <a:lstStyle/>
        <a:p>
          <a:endParaRPr lang="en-US"/>
        </a:p>
      </dgm:t>
    </dgm:pt>
    <dgm:pt modelId="{44633B74-4344-4236-8C95-FB36FD079774}">
      <dgm:prSet/>
      <dgm:spPr/>
      <dgm:t>
        <a:bodyPr/>
        <a:lstStyle/>
        <a:p>
          <a:r>
            <a:rPr lang="en-US" dirty="0"/>
            <a:t>Jurisprudentie, verdrag en gewoonterecht </a:t>
          </a:r>
        </a:p>
      </dgm:t>
    </dgm:pt>
    <dgm:pt modelId="{84E2DBC8-AF11-43BF-A13F-0A49E88EC68B}" type="parTrans" cxnId="{445EE437-07D7-4667-8119-C0EDCC1ACB4A}">
      <dgm:prSet/>
      <dgm:spPr/>
      <dgm:t>
        <a:bodyPr/>
        <a:lstStyle/>
        <a:p>
          <a:endParaRPr lang="en-US"/>
        </a:p>
      </dgm:t>
    </dgm:pt>
    <dgm:pt modelId="{1ABA066D-2290-4E79-97DB-BDEB36CE37C7}" type="sibTrans" cxnId="{445EE437-07D7-4667-8119-C0EDCC1ACB4A}">
      <dgm:prSet/>
      <dgm:spPr/>
      <dgm:t>
        <a:bodyPr/>
        <a:lstStyle/>
        <a:p>
          <a:endParaRPr lang="en-US"/>
        </a:p>
      </dgm:t>
    </dgm:pt>
    <dgm:pt modelId="{034D23B4-B8D1-4B2D-9B4A-40491AD8165D}">
      <dgm:prSet/>
      <dgm:spPr/>
      <dgm:t>
        <a:bodyPr/>
        <a:lstStyle/>
        <a:p>
          <a:r>
            <a:rPr lang="nl-NL" dirty="0"/>
            <a:t>Functies wet- en regelgeving </a:t>
          </a:r>
          <a:endParaRPr lang="en-US" dirty="0"/>
        </a:p>
      </dgm:t>
    </dgm:pt>
    <dgm:pt modelId="{B92F5CE6-FD6E-418C-A663-B8909C5DC317}" type="parTrans" cxnId="{09DD528B-659D-469B-B2F7-6AAE1C959421}">
      <dgm:prSet/>
      <dgm:spPr/>
      <dgm:t>
        <a:bodyPr/>
        <a:lstStyle/>
        <a:p>
          <a:endParaRPr lang="en-US"/>
        </a:p>
      </dgm:t>
    </dgm:pt>
    <dgm:pt modelId="{B04FCD3A-9987-47EC-839A-08A89409A43F}" type="sibTrans" cxnId="{09DD528B-659D-469B-B2F7-6AAE1C959421}">
      <dgm:prSet/>
      <dgm:spPr/>
      <dgm:t>
        <a:bodyPr/>
        <a:lstStyle/>
        <a:p>
          <a:endParaRPr lang="en-US"/>
        </a:p>
      </dgm:t>
    </dgm:pt>
    <dgm:pt modelId="{4B0DDAD9-384E-4194-B028-71C6806079B1}" type="pres">
      <dgm:prSet presAssocID="{307B0440-3DC4-49EF-B17F-1B38AE1B08FC}" presName="root" presStyleCnt="0">
        <dgm:presLayoutVars>
          <dgm:dir/>
          <dgm:resizeHandles val="exact"/>
        </dgm:presLayoutVars>
      </dgm:prSet>
      <dgm:spPr/>
    </dgm:pt>
    <dgm:pt modelId="{A102363C-E49B-4F22-A599-83303E9E6CB6}" type="pres">
      <dgm:prSet presAssocID="{35AEBC9A-9CE5-4DDE-B4DF-0D49D6D55141}" presName="compNode" presStyleCnt="0"/>
      <dgm:spPr/>
    </dgm:pt>
    <dgm:pt modelId="{EBD9E8F5-389B-4B0A-80DA-BA4A112DB999}" type="pres">
      <dgm:prSet presAssocID="{35AEBC9A-9CE5-4DDE-B4DF-0D49D6D55141}" presName="bgRect" presStyleLbl="bgShp" presStyleIdx="0" presStyleCnt="3" custLinFactNeighborX="-2" custLinFactNeighborY="-2750"/>
      <dgm:spPr/>
    </dgm:pt>
    <dgm:pt modelId="{6F753513-27D4-4C01-A989-C7A28029CE6B}" type="pres">
      <dgm:prSet presAssocID="{35AEBC9A-9CE5-4DDE-B4DF-0D49D6D5514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ght Pointing Backhand Index"/>
        </a:ext>
      </dgm:extLst>
    </dgm:pt>
    <dgm:pt modelId="{0665BD29-4569-404E-AF48-44869A79CA11}" type="pres">
      <dgm:prSet presAssocID="{35AEBC9A-9CE5-4DDE-B4DF-0D49D6D55141}" presName="spaceRect" presStyleCnt="0"/>
      <dgm:spPr/>
    </dgm:pt>
    <dgm:pt modelId="{3D4A3DA1-1033-41AA-955F-6C82C5FBCB1D}" type="pres">
      <dgm:prSet presAssocID="{35AEBC9A-9CE5-4DDE-B4DF-0D49D6D55141}" presName="parTx" presStyleLbl="revTx" presStyleIdx="0" presStyleCnt="3">
        <dgm:presLayoutVars>
          <dgm:chMax val="0"/>
          <dgm:chPref val="0"/>
        </dgm:presLayoutVars>
      </dgm:prSet>
      <dgm:spPr/>
    </dgm:pt>
    <dgm:pt modelId="{0580AD3E-1B92-4B19-B3AD-ABCE802B416E}" type="pres">
      <dgm:prSet presAssocID="{85826032-13A7-47CF-9895-D0FD32A2DF6B}" presName="sibTrans" presStyleCnt="0"/>
      <dgm:spPr/>
    </dgm:pt>
    <dgm:pt modelId="{BD98BC1D-296B-4FC2-9F1E-775F83C4871C}" type="pres">
      <dgm:prSet presAssocID="{44633B74-4344-4236-8C95-FB36FD079774}" presName="compNode" presStyleCnt="0"/>
      <dgm:spPr/>
    </dgm:pt>
    <dgm:pt modelId="{C3AF38C8-4873-44C6-A605-1F545C6A8B9F}" type="pres">
      <dgm:prSet presAssocID="{44633B74-4344-4236-8C95-FB36FD079774}" presName="bgRect" presStyleLbl="bgShp" presStyleIdx="1" presStyleCnt="3"/>
      <dgm:spPr/>
    </dgm:pt>
    <dgm:pt modelId="{6B084553-F760-4E45-A7E1-4AC46DCE5256}" type="pres">
      <dgm:prSet presAssocID="{44633B74-4344-4236-8C95-FB36FD07977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D9D70FE-993A-404E-BCF1-2016C1859514}" type="pres">
      <dgm:prSet presAssocID="{44633B74-4344-4236-8C95-FB36FD079774}" presName="spaceRect" presStyleCnt="0"/>
      <dgm:spPr/>
    </dgm:pt>
    <dgm:pt modelId="{2B72DD29-4196-42A3-A32F-8F9E47576073}" type="pres">
      <dgm:prSet presAssocID="{44633B74-4344-4236-8C95-FB36FD079774}" presName="parTx" presStyleLbl="revTx" presStyleIdx="1" presStyleCnt="3">
        <dgm:presLayoutVars>
          <dgm:chMax val="0"/>
          <dgm:chPref val="0"/>
        </dgm:presLayoutVars>
      </dgm:prSet>
      <dgm:spPr/>
    </dgm:pt>
    <dgm:pt modelId="{98FC04F3-ABAA-4025-85BB-A454A230BA1C}" type="pres">
      <dgm:prSet presAssocID="{1ABA066D-2290-4E79-97DB-BDEB36CE37C7}" presName="sibTrans" presStyleCnt="0"/>
      <dgm:spPr/>
    </dgm:pt>
    <dgm:pt modelId="{2CCEFFF1-431F-477B-9921-5CA8D7A174DE}" type="pres">
      <dgm:prSet presAssocID="{034D23B4-B8D1-4B2D-9B4A-40491AD8165D}" presName="compNode" presStyleCnt="0"/>
      <dgm:spPr/>
    </dgm:pt>
    <dgm:pt modelId="{3A0BACDC-8C31-439C-8C6B-EBFAF76C3251}" type="pres">
      <dgm:prSet presAssocID="{034D23B4-B8D1-4B2D-9B4A-40491AD8165D}" presName="bgRect" presStyleLbl="bgShp" presStyleIdx="2" presStyleCnt="3"/>
      <dgm:spPr/>
    </dgm:pt>
    <dgm:pt modelId="{2D2A7530-08A6-4FFD-B28D-C61B19622DBB}" type="pres">
      <dgm:prSet presAssocID="{034D23B4-B8D1-4B2D-9B4A-40491AD8165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ail"/>
        </a:ext>
      </dgm:extLst>
    </dgm:pt>
    <dgm:pt modelId="{07D98592-8E21-48F2-A9A6-0B75156D8FDF}" type="pres">
      <dgm:prSet presAssocID="{034D23B4-B8D1-4B2D-9B4A-40491AD8165D}" presName="spaceRect" presStyleCnt="0"/>
      <dgm:spPr/>
    </dgm:pt>
    <dgm:pt modelId="{E4B93558-7CA9-4D7F-9C01-7627DBD0ABBD}" type="pres">
      <dgm:prSet presAssocID="{034D23B4-B8D1-4B2D-9B4A-40491AD8165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49CA014-797F-409A-AD27-0F6F9CBFDD59}" srcId="{307B0440-3DC4-49EF-B17F-1B38AE1B08FC}" destId="{35AEBC9A-9CE5-4DDE-B4DF-0D49D6D55141}" srcOrd="0" destOrd="0" parTransId="{214F5619-A24E-469F-A48B-34BD2A611FAE}" sibTransId="{85826032-13A7-47CF-9895-D0FD32A2DF6B}"/>
    <dgm:cxn modelId="{445EE437-07D7-4667-8119-C0EDCC1ACB4A}" srcId="{307B0440-3DC4-49EF-B17F-1B38AE1B08FC}" destId="{44633B74-4344-4236-8C95-FB36FD079774}" srcOrd="1" destOrd="0" parTransId="{84E2DBC8-AF11-43BF-A13F-0A49E88EC68B}" sibTransId="{1ABA066D-2290-4E79-97DB-BDEB36CE37C7}"/>
    <dgm:cxn modelId="{09DD528B-659D-469B-B2F7-6AAE1C959421}" srcId="{307B0440-3DC4-49EF-B17F-1B38AE1B08FC}" destId="{034D23B4-B8D1-4B2D-9B4A-40491AD8165D}" srcOrd="2" destOrd="0" parTransId="{B92F5CE6-FD6E-418C-A663-B8909C5DC317}" sibTransId="{B04FCD3A-9987-47EC-839A-08A89409A43F}"/>
    <dgm:cxn modelId="{351C1FAC-ED74-4B75-B07A-D32E4229D1DD}" type="presOf" srcId="{44633B74-4344-4236-8C95-FB36FD079774}" destId="{2B72DD29-4196-42A3-A32F-8F9E47576073}" srcOrd="0" destOrd="0" presId="urn:microsoft.com/office/officeart/2018/2/layout/IconVerticalSolidList"/>
    <dgm:cxn modelId="{85E02FEA-F634-4444-888A-3DFF366FFDB7}" type="presOf" srcId="{35AEBC9A-9CE5-4DDE-B4DF-0D49D6D55141}" destId="{3D4A3DA1-1033-41AA-955F-6C82C5FBCB1D}" srcOrd="0" destOrd="0" presId="urn:microsoft.com/office/officeart/2018/2/layout/IconVerticalSolidList"/>
    <dgm:cxn modelId="{A5B63AF3-1DCF-4E81-B746-668416C9667B}" type="presOf" srcId="{307B0440-3DC4-49EF-B17F-1B38AE1B08FC}" destId="{4B0DDAD9-384E-4194-B028-71C6806079B1}" srcOrd="0" destOrd="0" presId="urn:microsoft.com/office/officeart/2018/2/layout/IconVerticalSolidList"/>
    <dgm:cxn modelId="{108089FD-D845-4CEC-93E6-F21C74E35B8F}" type="presOf" srcId="{034D23B4-B8D1-4B2D-9B4A-40491AD8165D}" destId="{E4B93558-7CA9-4D7F-9C01-7627DBD0ABBD}" srcOrd="0" destOrd="0" presId="urn:microsoft.com/office/officeart/2018/2/layout/IconVerticalSolidList"/>
    <dgm:cxn modelId="{892B1201-2E99-46C7-B570-EB74D8949695}" type="presParOf" srcId="{4B0DDAD9-384E-4194-B028-71C6806079B1}" destId="{A102363C-E49B-4F22-A599-83303E9E6CB6}" srcOrd="0" destOrd="0" presId="urn:microsoft.com/office/officeart/2018/2/layout/IconVerticalSolidList"/>
    <dgm:cxn modelId="{47561DCA-3237-44A6-AC34-BB9C2A88412E}" type="presParOf" srcId="{A102363C-E49B-4F22-A599-83303E9E6CB6}" destId="{EBD9E8F5-389B-4B0A-80DA-BA4A112DB999}" srcOrd="0" destOrd="0" presId="urn:microsoft.com/office/officeart/2018/2/layout/IconVerticalSolidList"/>
    <dgm:cxn modelId="{EAC4E402-5D22-42EA-A302-1786EE5B14C2}" type="presParOf" srcId="{A102363C-E49B-4F22-A599-83303E9E6CB6}" destId="{6F753513-27D4-4C01-A989-C7A28029CE6B}" srcOrd="1" destOrd="0" presId="urn:microsoft.com/office/officeart/2018/2/layout/IconVerticalSolidList"/>
    <dgm:cxn modelId="{96CD3CAF-7B27-4550-8993-7546B9E14DD3}" type="presParOf" srcId="{A102363C-E49B-4F22-A599-83303E9E6CB6}" destId="{0665BD29-4569-404E-AF48-44869A79CA11}" srcOrd="2" destOrd="0" presId="urn:microsoft.com/office/officeart/2018/2/layout/IconVerticalSolidList"/>
    <dgm:cxn modelId="{AE050612-6D72-4CC1-85A9-A3EEC30C5312}" type="presParOf" srcId="{A102363C-E49B-4F22-A599-83303E9E6CB6}" destId="{3D4A3DA1-1033-41AA-955F-6C82C5FBCB1D}" srcOrd="3" destOrd="0" presId="urn:microsoft.com/office/officeart/2018/2/layout/IconVerticalSolidList"/>
    <dgm:cxn modelId="{C887F899-B466-4567-9BC2-0086B7886544}" type="presParOf" srcId="{4B0DDAD9-384E-4194-B028-71C6806079B1}" destId="{0580AD3E-1B92-4B19-B3AD-ABCE802B416E}" srcOrd="1" destOrd="0" presId="urn:microsoft.com/office/officeart/2018/2/layout/IconVerticalSolidList"/>
    <dgm:cxn modelId="{D7522BC7-160F-4A4D-93B7-695101914065}" type="presParOf" srcId="{4B0DDAD9-384E-4194-B028-71C6806079B1}" destId="{BD98BC1D-296B-4FC2-9F1E-775F83C4871C}" srcOrd="2" destOrd="0" presId="urn:microsoft.com/office/officeart/2018/2/layout/IconVerticalSolidList"/>
    <dgm:cxn modelId="{89E88F22-383F-44FE-BAF3-70F0944C7F1B}" type="presParOf" srcId="{BD98BC1D-296B-4FC2-9F1E-775F83C4871C}" destId="{C3AF38C8-4873-44C6-A605-1F545C6A8B9F}" srcOrd="0" destOrd="0" presId="urn:microsoft.com/office/officeart/2018/2/layout/IconVerticalSolidList"/>
    <dgm:cxn modelId="{D115213E-DBDF-4F79-A9C8-72F09727DEF3}" type="presParOf" srcId="{BD98BC1D-296B-4FC2-9F1E-775F83C4871C}" destId="{6B084553-F760-4E45-A7E1-4AC46DCE5256}" srcOrd="1" destOrd="0" presId="urn:microsoft.com/office/officeart/2018/2/layout/IconVerticalSolidList"/>
    <dgm:cxn modelId="{496CFD68-AC04-41CE-816E-00BC299E0311}" type="presParOf" srcId="{BD98BC1D-296B-4FC2-9F1E-775F83C4871C}" destId="{2D9D70FE-993A-404E-BCF1-2016C1859514}" srcOrd="2" destOrd="0" presId="urn:microsoft.com/office/officeart/2018/2/layout/IconVerticalSolidList"/>
    <dgm:cxn modelId="{7612FE6F-FF58-4942-B2C9-262349523D7A}" type="presParOf" srcId="{BD98BC1D-296B-4FC2-9F1E-775F83C4871C}" destId="{2B72DD29-4196-42A3-A32F-8F9E47576073}" srcOrd="3" destOrd="0" presId="urn:microsoft.com/office/officeart/2018/2/layout/IconVerticalSolidList"/>
    <dgm:cxn modelId="{AD337D1C-0F2D-4BE6-96BD-4F5C15C0E2B8}" type="presParOf" srcId="{4B0DDAD9-384E-4194-B028-71C6806079B1}" destId="{98FC04F3-ABAA-4025-85BB-A454A230BA1C}" srcOrd="3" destOrd="0" presId="urn:microsoft.com/office/officeart/2018/2/layout/IconVerticalSolidList"/>
    <dgm:cxn modelId="{BD81740A-6805-45E3-A874-80BF28C5A24A}" type="presParOf" srcId="{4B0DDAD9-384E-4194-B028-71C6806079B1}" destId="{2CCEFFF1-431F-477B-9921-5CA8D7A174DE}" srcOrd="4" destOrd="0" presId="urn:microsoft.com/office/officeart/2018/2/layout/IconVerticalSolidList"/>
    <dgm:cxn modelId="{5C065558-E4F2-4C9F-97AC-945231CF4842}" type="presParOf" srcId="{2CCEFFF1-431F-477B-9921-5CA8D7A174DE}" destId="{3A0BACDC-8C31-439C-8C6B-EBFAF76C3251}" srcOrd="0" destOrd="0" presId="urn:microsoft.com/office/officeart/2018/2/layout/IconVerticalSolidList"/>
    <dgm:cxn modelId="{F56269B2-10A5-4114-ADAA-183485112810}" type="presParOf" srcId="{2CCEFFF1-431F-477B-9921-5CA8D7A174DE}" destId="{2D2A7530-08A6-4FFD-B28D-C61B19622DBB}" srcOrd="1" destOrd="0" presId="urn:microsoft.com/office/officeart/2018/2/layout/IconVerticalSolidList"/>
    <dgm:cxn modelId="{BFFACAFE-3862-4200-9BE8-59ADB3035FB7}" type="presParOf" srcId="{2CCEFFF1-431F-477B-9921-5CA8D7A174DE}" destId="{07D98592-8E21-48F2-A9A6-0B75156D8FDF}" srcOrd="2" destOrd="0" presId="urn:microsoft.com/office/officeart/2018/2/layout/IconVerticalSolidList"/>
    <dgm:cxn modelId="{1E83C225-4A97-4B6F-9333-6B2050245C3C}" type="presParOf" srcId="{2CCEFFF1-431F-477B-9921-5CA8D7A174DE}" destId="{E4B93558-7CA9-4D7F-9C01-7627DBD0ABB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D9E8F5-389B-4B0A-80DA-BA4A112DB999}">
      <dsp:nvSpPr>
        <dsp:cNvPr id="0" name=""/>
        <dsp:cNvSpPr/>
      </dsp:nvSpPr>
      <dsp:spPr>
        <a:xfrm>
          <a:off x="0" y="0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753513-27D4-4C01-A989-C7A28029CE6B}">
      <dsp:nvSpPr>
        <dsp:cNvPr id="0" name=""/>
        <dsp:cNvSpPr/>
      </dsp:nvSpPr>
      <dsp:spPr>
        <a:xfrm>
          <a:off x="425781" y="317298"/>
          <a:ext cx="774148" cy="7741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4A3DA1-1033-41AA-955F-6C82C5FBCB1D}">
      <dsp:nvSpPr>
        <dsp:cNvPr id="0" name=""/>
        <dsp:cNvSpPr/>
      </dsp:nvSpPr>
      <dsp:spPr>
        <a:xfrm>
          <a:off x="1625711" y="601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Het recht en wetgeving</a:t>
          </a:r>
          <a:endParaRPr lang="en-US" sz="2500" kern="1200" dirty="0"/>
        </a:p>
      </dsp:txBody>
      <dsp:txXfrm>
        <a:off x="1625711" y="601"/>
        <a:ext cx="3981338" cy="1407541"/>
      </dsp:txXfrm>
    </dsp:sp>
    <dsp:sp modelId="{C3AF38C8-4873-44C6-A605-1F545C6A8B9F}">
      <dsp:nvSpPr>
        <dsp:cNvPr id="0" name=""/>
        <dsp:cNvSpPr/>
      </dsp:nvSpPr>
      <dsp:spPr>
        <a:xfrm>
          <a:off x="0" y="1760029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084553-F760-4E45-A7E1-4AC46DCE5256}">
      <dsp:nvSpPr>
        <dsp:cNvPr id="0" name=""/>
        <dsp:cNvSpPr/>
      </dsp:nvSpPr>
      <dsp:spPr>
        <a:xfrm>
          <a:off x="425781" y="2076725"/>
          <a:ext cx="774148" cy="7741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2DD29-4196-42A3-A32F-8F9E47576073}">
      <dsp:nvSpPr>
        <dsp:cNvPr id="0" name=""/>
        <dsp:cNvSpPr/>
      </dsp:nvSpPr>
      <dsp:spPr>
        <a:xfrm>
          <a:off x="1625711" y="1760029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Jurisprudentie, verdrag en gewoonterecht </a:t>
          </a:r>
        </a:p>
      </dsp:txBody>
      <dsp:txXfrm>
        <a:off x="1625711" y="1760029"/>
        <a:ext cx="3981338" cy="1407541"/>
      </dsp:txXfrm>
    </dsp:sp>
    <dsp:sp modelId="{3A0BACDC-8C31-439C-8C6B-EBFAF76C3251}">
      <dsp:nvSpPr>
        <dsp:cNvPr id="0" name=""/>
        <dsp:cNvSpPr/>
      </dsp:nvSpPr>
      <dsp:spPr>
        <a:xfrm>
          <a:off x="0" y="3519456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A7530-08A6-4FFD-B28D-C61B19622DBB}">
      <dsp:nvSpPr>
        <dsp:cNvPr id="0" name=""/>
        <dsp:cNvSpPr/>
      </dsp:nvSpPr>
      <dsp:spPr>
        <a:xfrm>
          <a:off x="425781" y="3836153"/>
          <a:ext cx="774148" cy="7741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B93558-7CA9-4D7F-9C01-7627DBD0ABBD}">
      <dsp:nvSpPr>
        <dsp:cNvPr id="0" name=""/>
        <dsp:cNvSpPr/>
      </dsp:nvSpPr>
      <dsp:spPr>
        <a:xfrm>
          <a:off x="1625711" y="3519456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Functies wet- en regelgeving </a:t>
          </a:r>
          <a:endParaRPr lang="en-US" sz="2500" kern="1200" dirty="0"/>
        </a:p>
      </dsp:txBody>
      <dsp:txXfrm>
        <a:off x="1625711" y="3519456"/>
        <a:ext cx="3981338" cy="14075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5D20AD-4775-4663-9FD6-D0A93A1B73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7EE036E-09CE-43D9-BFF7-F30065745F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drie periode 7</a:t>
            </a:r>
          </a:p>
        </p:txBody>
      </p:sp>
    </p:spTree>
    <p:extLst>
      <p:ext uri="{BB962C8B-B14F-4D97-AF65-F5344CB8AC3E}">
        <p14:creationId xmlns:p14="http://schemas.microsoft.com/office/powerpoint/2010/main" val="4127155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60813B-A001-495B-8067-24E8720B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755142"/>
            <a:ext cx="7729728" cy="854583"/>
          </a:xfrm>
        </p:spPr>
        <p:txBody>
          <a:bodyPr/>
          <a:lstStyle/>
          <a:p>
            <a:r>
              <a:rPr lang="nl-NL" dirty="0"/>
              <a:t>Terugblik 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168DC53-E541-49B9-9E57-25690E335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95526"/>
            <a:ext cx="7729728" cy="3724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>
                <a:solidFill>
                  <a:schemeClr val="tx1"/>
                </a:solidFill>
              </a:rPr>
              <a:t>Beleid: </a:t>
            </a:r>
            <a:r>
              <a:rPr lang="nl-NL" sz="2400" dirty="0"/>
              <a:t>geeft aan hoe de organisatie de missie kan bereiken. Voorbeeld: langdurige relatie met cliënten </a:t>
            </a:r>
          </a:p>
          <a:p>
            <a:pPr marL="0" indent="0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b="1" dirty="0"/>
              <a:t>Beleidsplan: </a:t>
            </a:r>
            <a:r>
              <a:rPr lang="nl-NL" sz="2400" dirty="0"/>
              <a:t>geeft aan op welke manier de organisatie haar doelen wil bereiken. </a:t>
            </a:r>
          </a:p>
          <a:p>
            <a:pPr marL="0" indent="0" algn="ctr">
              <a:buNone/>
            </a:pPr>
            <a:endParaRPr lang="nl-NL" sz="2400" dirty="0"/>
          </a:p>
          <a:p>
            <a:pPr algn="ctr"/>
            <a:r>
              <a:rPr lang="nl-NL" sz="2400" i="1" dirty="0"/>
              <a:t>Dit staat dus in een beleidsplan!</a:t>
            </a:r>
          </a:p>
          <a:p>
            <a:pPr marL="0" indent="0">
              <a:buNone/>
            </a:pPr>
            <a:endParaRPr lang="nl-NL" sz="2400" dirty="0"/>
          </a:p>
          <a:p>
            <a:endParaRPr lang="nl-NL" sz="1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47274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373315-FDBD-45F5-B289-173BE3B07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2669289"/>
            <a:ext cx="4010829" cy="1519422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Vandaag – thema 14 wet- en regelgeving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32AC399-9E02-47C6-8B82-D62A35D17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2951685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687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57F633-7016-4FE7-A38B-1B03C17832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sz="2400" b="1" dirty="0">
                <a:solidFill>
                  <a:schemeClr val="tx1"/>
                </a:solidFill>
              </a:rPr>
              <a:t>Recht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7F980A-B31D-4465-845E-1A6F46FA10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Regels die door de samenleving zijn opgesteld</a:t>
            </a:r>
          </a:p>
          <a:p>
            <a:endParaRPr lang="nl-NL" sz="2400" i="1" dirty="0"/>
          </a:p>
          <a:p>
            <a:r>
              <a:rPr lang="nl-NL" sz="2400" i="1" dirty="0"/>
              <a:t>Waar iedereen zich aan hoort te houden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0D5AFAE-1ABB-4D84-A95C-E135B07CD34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Schrijft voor aan welke regels we ons moeten houden</a:t>
            </a:r>
          </a:p>
          <a:p>
            <a:endParaRPr lang="nl-NL" sz="2400" dirty="0"/>
          </a:p>
          <a:p>
            <a:r>
              <a:rPr lang="nl-NL" sz="2400" i="1" dirty="0"/>
              <a:t>Algemeen geldende regels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86ED192D-3F28-43DC-B903-81D3A90A3E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nl-NL" sz="2400" b="1" dirty="0">
                <a:solidFill>
                  <a:schemeClr val="tx1"/>
                </a:solidFill>
              </a:rPr>
              <a:t>Wetgeving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9D1BB9B-3D60-4D6D-BE9D-F667EAD2C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88"/>
            <a:ext cx="7729728" cy="1188720"/>
          </a:xfrm>
        </p:spPr>
        <p:txBody>
          <a:bodyPr>
            <a:normAutofit/>
          </a:bodyPr>
          <a:lstStyle/>
          <a:p>
            <a:r>
              <a:rPr lang="nl-NL" sz="2400" dirty="0"/>
              <a:t>Het recht/ wetgeving</a:t>
            </a:r>
          </a:p>
        </p:txBody>
      </p:sp>
    </p:spTree>
    <p:extLst>
      <p:ext uri="{BB962C8B-B14F-4D97-AF65-F5344CB8AC3E}">
        <p14:creationId xmlns:p14="http://schemas.microsoft.com/office/powerpoint/2010/main" val="136046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A5F0E-89E8-46A8-9737-BD4C545C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393192"/>
            <a:ext cx="7729728" cy="1188720"/>
          </a:xfrm>
        </p:spPr>
        <p:txBody>
          <a:bodyPr/>
          <a:lstStyle/>
          <a:p>
            <a:r>
              <a:rPr lang="nl-NL" dirty="0"/>
              <a:t>Opdracht rechten en plichten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236330-ED8B-4C9A-92BE-23ED89186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3754" y="2057019"/>
            <a:ext cx="8484489" cy="4067556"/>
          </a:xfrm>
        </p:spPr>
        <p:txBody>
          <a:bodyPr>
            <a:normAutofit/>
          </a:bodyPr>
          <a:lstStyle/>
          <a:p>
            <a:r>
              <a:rPr lang="nl-NL" sz="2800" b="1" dirty="0"/>
              <a:t>Rechten brengen ook plichten met zich mee.</a:t>
            </a: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Voorbeeld: Recht op gezondheidszorg </a:t>
            </a:r>
            <a:r>
              <a:rPr lang="nl-NL" sz="2800" dirty="0">
                <a:sym typeface="Wingdings" panose="05000000000000000000" pitchFamily="2" charset="2"/>
              </a:rPr>
              <a:t></a:t>
            </a:r>
            <a:r>
              <a:rPr lang="nl-NL" sz="2800" dirty="0"/>
              <a:t> verplichte ziektekostenverzekering</a:t>
            </a:r>
          </a:p>
          <a:p>
            <a:pPr marL="0" indent="0">
              <a:buNone/>
            </a:pPr>
            <a:endParaRPr lang="nl-NL" sz="2800" dirty="0"/>
          </a:p>
          <a:p>
            <a:r>
              <a:rPr lang="nl-NL" sz="2800" dirty="0"/>
              <a:t>Geef twee voorbeelden van rechten met de daarbij horende plichten.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29841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7E9482-9E16-4E49-A8A6-6E6AFCAB6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9070" y="454794"/>
            <a:ext cx="5925310" cy="1174991"/>
          </a:xfrm>
        </p:spPr>
        <p:txBody>
          <a:bodyPr>
            <a:normAutofit/>
          </a:bodyPr>
          <a:lstStyle/>
          <a:p>
            <a:r>
              <a:rPr lang="nl-NL" sz="2400"/>
              <a:t>jurisprudentie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6A16BB1-3A36-4D8D-9BB8-5A91EA2BEA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60" r="28509" b="-1"/>
          <a:stretch/>
        </p:blipFill>
        <p:spPr>
          <a:xfrm>
            <a:off x="20" y="10"/>
            <a:ext cx="3339081" cy="6857990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B69233-F61A-4649-8BFB-C84EA8CAA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3778" y="2198671"/>
            <a:ext cx="7715893" cy="3801438"/>
          </a:xfrm>
        </p:spPr>
        <p:txBody>
          <a:bodyPr>
            <a:normAutofit/>
          </a:bodyPr>
          <a:lstStyle/>
          <a:p>
            <a:r>
              <a:rPr lang="nl-NL" sz="2400" b="1" dirty="0"/>
              <a:t>Jurisprudentie </a:t>
            </a:r>
            <a:r>
              <a:rPr lang="nl-NL" sz="2400" dirty="0"/>
              <a:t>is een verzameling van uitspraken van rechters.</a:t>
            </a:r>
            <a:r>
              <a:rPr lang="nl-NL" sz="2400" b="1" dirty="0"/>
              <a:t> </a:t>
            </a:r>
          </a:p>
          <a:p>
            <a:pPr marL="0" indent="0">
              <a:buNone/>
            </a:pPr>
            <a:endParaRPr lang="nl-NL" sz="2400" b="1" dirty="0"/>
          </a:p>
          <a:p>
            <a:r>
              <a:rPr lang="nl-NL" sz="2400" dirty="0"/>
              <a:t>Zodat eigen interpretaties van rechters worden ingedamd. </a:t>
            </a:r>
          </a:p>
        </p:txBody>
      </p:sp>
    </p:spTree>
    <p:extLst>
      <p:ext uri="{BB962C8B-B14F-4D97-AF65-F5344CB8AC3E}">
        <p14:creationId xmlns:p14="http://schemas.microsoft.com/office/powerpoint/2010/main" val="246779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52E98F-E753-4A48-9E04-342DCE7DF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/>
              <a:t>Gewoonte recht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436064-731F-495B-950C-B5F7E375E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424278" y="2858703"/>
            <a:ext cx="6835633" cy="3042547"/>
          </a:xfrm>
        </p:spPr>
        <p:txBody>
          <a:bodyPr>
            <a:normAutofit/>
          </a:bodyPr>
          <a:lstStyle/>
          <a:p>
            <a:pPr algn="ctr"/>
            <a:r>
              <a:rPr lang="nl-NL" sz="2800" b="1" dirty="0">
                <a:solidFill>
                  <a:schemeClr val="tx1"/>
                </a:solidFill>
              </a:rPr>
              <a:t>Gewoonterecht: regels die niet zijn vastgelegd, maar zijn ontstaan uit gewoonten. </a:t>
            </a:r>
          </a:p>
          <a:p>
            <a:endParaRPr lang="nl-NL" b="1" dirty="0">
              <a:solidFill>
                <a:srgbClr val="FFFFFF"/>
              </a:solidFill>
            </a:endParaRPr>
          </a:p>
          <a:p>
            <a:endParaRPr lang="nl-NL" b="1" dirty="0">
              <a:solidFill>
                <a:srgbClr val="FFFFFF"/>
              </a:solidFill>
            </a:endParaRPr>
          </a:p>
          <a:p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fbeeldingsresultaat voor rugtassen">
            <a:extLst>
              <a:ext uri="{FF2B5EF4-FFF2-40B4-BE49-F238E27FC236}">
                <a16:creationId xmlns:a16="http://schemas.microsoft.com/office/drawing/2014/main" id="{20FF8258-8F38-4799-9E3D-43B127A7BC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115" y="1105304"/>
            <a:ext cx="4330722" cy="433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44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DBEB4-1AF7-4298-920B-483E5A700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9630" y="636996"/>
            <a:ext cx="4476806" cy="926914"/>
          </a:xfrm>
        </p:spPr>
        <p:txBody>
          <a:bodyPr>
            <a:normAutofit/>
          </a:bodyPr>
          <a:lstStyle/>
          <a:p>
            <a:r>
              <a:rPr lang="nl-NL" dirty="0"/>
              <a:t>verdrag</a:t>
            </a:r>
          </a:p>
        </p:txBody>
      </p:sp>
      <p:sp>
        <p:nvSpPr>
          <p:cNvPr id="2052" name="Rectangle 70">
            <a:extLst>
              <a:ext uri="{FF2B5EF4-FFF2-40B4-BE49-F238E27FC236}">
                <a16:creationId xmlns:a16="http://schemas.microsoft.com/office/drawing/2014/main" id="{DE6656AB-B8B3-4895-AD32-B928A43C4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4760" y="964692"/>
            <a:ext cx="5440680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188BDAE2-5EE0-4B2F-9C9B-7E86A0B4C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1853" y="1128683"/>
            <a:ext cx="5106493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fbeeldingsresultaat voor rat">
            <a:extLst>
              <a:ext uri="{FF2B5EF4-FFF2-40B4-BE49-F238E27FC236}">
                <a16:creationId xmlns:a16="http://schemas.microsoft.com/office/drawing/2014/main" id="{68729F6B-4A64-4ACF-B0E2-E2B60D74203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97" r="28439"/>
          <a:stretch/>
        </p:blipFill>
        <p:spPr bwMode="auto">
          <a:xfrm>
            <a:off x="1646043" y="1289304"/>
            <a:ext cx="3798111" cy="427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B23CDD-D526-432A-B870-853C9C06D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4510" y="2001048"/>
            <a:ext cx="5724503" cy="42199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400" b="1" dirty="0"/>
              <a:t>Een verdrag is een afspraak tussen twee of </a:t>
            </a:r>
            <a:r>
              <a:rPr lang="nl-NL" sz="2400" b="1"/>
              <a:t>meer staten </a:t>
            </a:r>
            <a:r>
              <a:rPr lang="nl-NL" sz="2400" b="1" dirty="0"/>
              <a:t>die op papier is vastgelegd en geldt in alle betrokken staten. </a:t>
            </a:r>
          </a:p>
          <a:p>
            <a:pPr marL="0" indent="0">
              <a:lnSpc>
                <a:spcPct val="90000"/>
              </a:lnSpc>
              <a:buNone/>
            </a:pPr>
            <a:endParaRPr lang="nl-NL" sz="2400" dirty="0"/>
          </a:p>
          <a:p>
            <a:pPr>
              <a:lnSpc>
                <a:spcPct val="90000"/>
              </a:lnSpc>
            </a:pPr>
            <a:r>
              <a:rPr lang="nl-NL" sz="2400" dirty="0"/>
              <a:t>Staten moeten akkoord gaan met een verdrag </a:t>
            </a:r>
            <a:r>
              <a:rPr lang="nl-NL" sz="2400" dirty="0">
                <a:sym typeface="Wingdings" panose="05000000000000000000" pitchFamily="2" charset="2"/>
              </a:rPr>
              <a:t> dit noem je: </a:t>
            </a:r>
            <a:r>
              <a:rPr lang="nl-NL" sz="2400" b="1" dirty="0">
                <a:sym typeface="Wingdings" panose="05000000000000000000" pitchFamily="2" charset="2"/>
              </a:rPr>
              <a:t>Ratificeren</a:t>
            </a:r>
          </a:p>
          <a:p>
            <a:pPr>
              <a:lnSpc>
                <a:spcPct val="90000"/>
              </a:lnSpc>
            </a:pPr>
            <a:endParaRPr lang="nl-NL" sz="2400" b="1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</a:pPr>
            <a:r>
              <a:rPr lang="nl-NL" sz="2400" dirty="0">
                <a:sym typeface="Wingdings" panose="05000000000000000000" pitchFamily="2" charset="2"/>
              </a:rPr>
              <a:t>Voorbeeld in NL  Verdrag inzake de Rechten van het kind</a:t>
            </a:r>
          </a:p>
          <a:p>
            <a:pPr>
              <a:lnSpc>
                <a:spcPct val="90000"/>
              </a:lnSpc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06422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99B75-C8A8-46E6-B62D-7E40CA47E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Opdracht 8 functies wet- en regelgeving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A3CAA8-E8B0-4AE4-8D60-447D133F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94611"/>
            <a:ext cx="8598789" cy="2644139"/>
          </a:xfrm>
        </p:spPr>
        <p:txBody>
          <a:bodyPr>
            <a:normAutofit lnSpcReduction="10000"/>
          </a:bodyPr>
          <a:lstStyle/>
          <a:p>
            <a:pPr lvl="0"/>
            <a:r>
              <a:rPr lang="nl-NL" sz="2400" dirty="0"/>
              <a:t>Vier groepjes </a:t>
            </a:r>
          </a:p>
          <a:p>
            <a:pPr lvl="0"/>
            <a:endParaRPr lang="nl-NL" sz="2400" dirty="0"/>
          </a:p>
          <a:p>
            <a:r>
              <a:rPr lang="nl-NL" sz="2400" dirty="0"/>
              <a:t>Maak een PowerPoint met afbeeldingen en teksten bij </a:t>
            </a:r>
            <a:r>
              <a:rPr lang="nl-NL" sz="2400" u="sng" dirty="0"/>
              <a:t>jullie</a:t>
            </a:r>
            <a:r>
              <a:rPr lang="nl-NL" sz="2400" dirty="0"/>
              <a:t>   functie (zie boek)</a:t>
            </a:r>
          </a:p>
          <a:p>
            <a:endParaRPr lang="nl-NL" sz="2400" dirty="0"/>
          </a:p>
          <a:p>
            <a:pPr lvl="0"/>
            <a:r>
              <a:rPr lang="nl-NL" sz="2400" dirty="0"/>
              <a:t>Presenteer de PowerPoint aan medestudenten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48643507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240</Words>
  <Application>Microsoft Office PowerPoint</Application>
  <PresentationFormat>Breedbeeld</PresentationFormat>
  <Paragraphs>48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Pakket</vt:lpstr>
      <vt:lpstr>Deskundigheid en organisatie </vt:lpstr>
      <vt:lpstr>Terugblik vorige week</vt:lpstr>
      <vt:lpstr>Vandaag – thema 14 wet- en regelgeving</vt:lpstr>
      <vt:lpstr>Het recht/ wetgeving</vt:lpstr>
      <vt:lpstr>Opdracht rechten en plichten</vt:lpstr>
      <vt:lpstr>jurisprudentie</vt:lpstr>
      <vt:lpstr>Gewoonte recht</vt:lpstr>
      <vt:lpstr>verdrag</vt:lpstr>
      <vt:lpstr>Opdracht 8 functies wet- en regelgeving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Dana Wolters</dc:creator>
  <cp:lastModifiedBy>Myrthe Langeveld</cp:lastModifiedBy>
  <cp:revision>7</cp:revision>
  <dcterms:created xsi:type="dcterms:W3CDTF">2020-02-24T15:15:40Z</dcterms:created>
  <dcterms:modified xsi:type="dcterms:W3CDTF">2020-03-02T13:01:41Z</dcterms:modified>
</cp:coreProperties>
</file>